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2" r:id="rId5"/>
    <p:sldId id="322" r:id="rId6"/>
    <p:sldId id="293" r:id="rId7"/>
    <p:sldId id="294" r:id="rId8"/>
    <p:sldId id="299" r:id="rId9"/>
    <p:sldId id="298" r:id="rId10"/>
    <p:sldId id="301" r:id="rId11"/>
    <p:sldId id="302" r:id="rId12"/>
    <p:sldId id="303" r:id="rId13"/>
    <p:sldId id="304" r:id="rId14"/>
    <p:sldId id="305" r:id="rId15"/>
    <p:sldId id="300" r:id="rId16"/>
    <p:sldId id="307" r:id="rId17"/>
    <p:sldId id="306" r:id="rId18"/>
    <p:sldId id="308" r:id="rId19"/>
    <p:sldId id="309" r:id="rId20"/>
    <p:sldId id="310" r:id="rId21"/>
    <p:sldId id="311" r:id="rId22"/>
    <p:sldId id="321" r:id="rId23"/>
    <p:sldId id="313" r:id="rId24"/>
    <p:sldId id="312" r:id="rId25"/>
    <p:sldId id="315" r:id="rId26"/>
    <p:sldId id="314" r:id="rId27"/>
    <p:sldId id="316" r:id="rId28"/>
    <p:sldId id="317" r:id="rId29"/>
    <p:sldId id="318" r:id="rId30"/>
    <p:sldId id="319" r:id="rId31"/>
    <p:sldId id="320" r:id="rId32"/>
    <p:sldId id="323" r:id="rId33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774" autoAdjust="0"/>
  </p:normalViewPr>
  <p:slideViewPr>
    <p:cSldViewPr>
      <p:cViewPr varScale="1">
        <p:scale>
          <a:sx n="82" d="100"/>
          <a:sy n="82" d="100"/>
        </p:scale>
        <p:origin x="143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A06C0-4888-4ADC-BB0C-9E7361168730}" type="doc">
      <dgm:prSet loTypeId="urn:microsoft.com/office/officeart/2005/8/layout/target1" loCatId="relationship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66E96CA-8735-4E63-8D54-7B02E452E33D}">
      <dgm:prSet/>
      <dgm:spPr/>
      <dgm:t>
        <a:bodyPr/>
        <a:lstStyle/>
        <a:p>
          <a:pPr rtl="0"/>
          <a:r>
            <a:rPr lang="en-US" dirty="0">
              <a:latin typeface="+mn-lt"/>
              <a:cs typeface="Arial" pitchFamily="34" charset="0"/>
            </a:rPr>
            <a:t>Widget</a:t>
          </a:r>
        </a:p>
      </dgm:t>
    </dgm:pt>
    <dgm:pt modelId="{A01A9E41-DF95-4BCB-BF9F-376913A77E2E}" type="parTrans" cxnId="{6526A243-8A27-4C04-8B49-6B697ABA410A}">
      <dgm:prSet/>
      <dgm:spPr/>
      <dgm:t>
        <a:bodyPr/>
        <a:lstStyle/>
        <a:p>
          <a:endParaRPr lang="en-US"/>
        </a:p>
      </dgm:t>
    </dgm:pt>
    <dgm:pt modelId="{76AB8D80-F69A-434E-81B9-73FEF72CC578}" type="sibTrans" cxnId="{6526A243-8A27-4C04-8B49-6B697ABA410A}">
      <dgm:prSet/>
      <dgm:spPr/>
      <dgm:t>
        <a:bodyPr/>
        <a:lstStyle/>
        <a:p>
          <a:endParaRPr lang="en-US"/>
        </a:p>
      </dgm:t>
    </dgm:pt>
    <dgm:pt modelId="{062EC279-DBB5-4FB2-A50F-143FC9F6C740}">
      <dgm:prSet/>
      <dgm:spPr/>
      <dgm:t>
        <a:bodyPr/>
        <a:lstStyle/>
        <a:p>
          <a:pPr rtl="0"/>
          <a:r>
            <a:rPr lang="en-US" dirty="0" err="1">
              <a:latin typeface="+mn-lt"/>
              <a:cs typeface="Arial" pitchFamily="34" charset="0"/>
            </a:rPr>
            <a:t>Otro</a:t>
          </a:r>
          <a:r>
            <a:rPr lang="en-US" dirty="0">
              <a:latin typeface="+mn-lt"/>
              <a:cs typeface="Arial" pitchFamily="34" charset="0"/>
            </a:rPr>
            <a:t> widget</a:t>
          </a:r>
        </a:p>
      </dgm:t>
    </dgm:pt>
    <dgm:pt modelId="{607C11F1-8A58-4B97-9478-8E41AD02BD07}" type="sibTrans" cxnId="{02A9E34A-0234-47EA-82F6-490648A5BBDB}">
      <dgm:prSet/>
      <dgm:spPr/>
      <dgm:t>
        <a:bodyPr/>
        <a:lstStyle/>
        <a:p>
          <a:endParaRPr lang="en-US"/>
        </a:p>
      </dgm:t>
    </dgm:pt>
    <dgm:pt modelId="{96F5537F-9F33-4E8D-A843-B0BB93AD5F51}" type="parTrans" cxnId="{02A9E34A-0234-47EA-82F6-490648A5BBDB}">
      <dgm:prSet/>
      <dgm:spPr/>
      <dgm:t>
        <a:bodyPr/>
        <a:lstStyle/>
        <a:p>
          <a:endParaRPr lang="en-US"/>
        </a:p>
      </dgm:t>
    </dgm:pt>
    <dgm:pt modelId="{554B6B70-78BF-4B46-9BF4-E86FFF69B0AD}">
      <dgm:prSet/>
      <dgm:spPr/>
      <dgm:t>
        <a:bodyPr/>
        <a:lstStyle/>
        <a:p>
          <a:pPr rtl="0"/>
          <a:r>
            <a:rPr lang="en-US" dirty="0" err="1">
              <a:latin typeface="+mn-lt"/>
              <a:cs typeface="Arial" pitchFamily="34" charset="0"/>
            </a:rPr>
            <a:t>Otro</a:t>
          </a:r>
          <a:r>
            <a:rPr lang="en-US" dirty="0">
              <a:latin typeface="+mn-lt"/>
              <a:cs typeface="Arial" pitchFamily="34" charset="0"/>
            </a:rPr>
            <a:t> widget</a:t>
          </a:r>
        </a:p>
      </dgm:t>
    </dgm:pt>
    <dgm:pt modelId="{6F81C20C-D97B-4A8B-987A-9EED43F613EE}" type="sibTrans" cxnId="{36B31DB1-1FA1-45E4-8AE5-BA441E41E11D}">
      <dgm:prSet/>
      <dgm:spPr/>
      <dgm:t>
        <a:bodyPr/>
        <a:lstStyle/>
        <a:p>
          <a:endParaRPr lang="en-US"/>
        </a:p>
      </dgm:t>
    </dgm:pt>
    <dgm:pt modelId="{E505A992-23B5-4A06-BB51-E11F804383FC}" type="parTrans" cxnId="{36B31DB1-1FA1-45E4-8AE5-BA441E41E11D}">
      <dgm:prSet/>
      <dgm:spPr/>
      <dgm:t>
        <a:bodyPr/>
        <a:lstStyle/>
        <a:p>
          <a:endParaRPr lang="en-US"/>
        </a:p>
      </dgm:t>
    </dgm:pt>
    <dgm:pt modelId="{F83FC547-7C98-4BA1-A525-A388021023AD}" type="pres">
      <dgm:prSet presAssocID="{978A06C0-4888-4ADC-BB0C-9E7361168730}" presName="composite" presStyleCnt="0">
        <dgm:presLayoutVars>
          <dgm:chMax val="5"/>
          <dgm:dir/>
          <dgm:resizeHandles val="exact"/>
        </dgm:presLayoutVars>
      </dgm:prSet>
      <dgm:spPr/>
    </dgm:pt>
    <dgm:pt modelId="{5B2A6C11-B8FD-420B-BE47-355E2F8B3DFC}" type="pres">
      <dgm:prSet presAssocID="{566E96CA-8735-4E63-8D54-7B02E452E33D}" presName="circle1" presStyleLbl="lnNode1" presStyleIdx="0" presStyleCnt="3" custLinFactNeighborX="-2975" custLinFactNeighborY="-2381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3D7AB509-6BA0-4C30-9B59-90C18990B40E}" type="pres">
      <dgm:prSet presAssocID="{566E96CA-8735-4E63-8D54-7B02E452E33D}" presName="text1" presStyleLbl="revTx" presStyleIdx="0" presStyleCnt="3">
        <dgm:presLayoutVars>
          <dgm:bulletEnabled val="1"/>
        </dgm:presLayoutVars>
      </dgm:prSet>
      <dgm:spPr/>
    </dgm:pt>
    <dgm:pt modelId="{DC840353-2282-4112-92DE-A3E5E740D83E}" type="pres">
      <dgm:prSet presAssocID="{566E96CA-8735-4E63-8D54-7B02E452E33D}" presName="line1" presStyleLbl="callout" presStyleIdx="0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8C034039-2DFB-4963-879A-D2FCDCB1BD05}" type="pres">
      <dgm:prSet presAssocID="{566E96CA-8735-4E63-8D54-7B02E452E33D}" presName="d1" presStyleLbl="callout" presStyleIdx="1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1F39E39C-0280-4F42-94ED-A35C53334115}" type="pres">
      <dgm:prSet presAssocID="{062EC279-DBB5-4FB2-A50F-143FC9F6C740}" presName="circle2" presStyleLbl="lnNode1" presStyleIdx="1" presStyleCnt="3"/>
      <dgm:spPr>
        <a:ln w="50800">
          <a:solidFill>
            <a:schemeClr val="bg1">
              <a:lumMod val="75000"/>
              <a:lumOff val="25000"/>
            </a:schemeClr>
          </a:solidFill>
        </a:ln>
      </dgm:spPr>
    </dgm:pt>
    <dgm:pt modelId="{D1036620-22CD-4210-B9CB-CC9557B12E47}" type="pres">
      <dgm:prSet presAssocID="{062EC279-DBB5-4FB2-A50F-143FC9F6C740}" presName="text2" presStyleLbl="revTx" presStyleIdx="1" presStyleCnt="3">
        <dgm:presLayoutVars>
          <dgm:bulletEnabled val="1"/>
        </dgm:presLayoutVars>
      </dgm:prSet>
      <dgm:spPr/>
    </dgm:pt>
    <dgm:pt modelId="{FD6221E4-5503-4B42-94DA-FE23DE0A12B5}" type="pres">
      <dgm:prSet presAssocID="{062EC279-DBB5-4FB2-A50F-143FC9F6C740}" presName="line2" presStyleLbl="callout" presStyleIdx="2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D53BD5F-3D10-4661-9F3E-B99C43FB6B3C}" type="pres">
      <dgm:prSet presAssocID="{062EC279-DBB5-4FB2-A50F-143FC9F6C740}" presName="d2" presStyleLbl="callout" presStyleIdx="3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3F30D057-F4F1-4E8E-BA1C-1EA6ED36557C}" type="pres">
      <dgm:prSet presAssocID="{554B6B70-78BF-4B46-9BF4-E86FFF69B0AD}" presName="circle3" presStyleLbl="lnNode1" presStyleIdx="2" presStyleCnt="3"/>
      <dgm:spPr>
        <a:ln>
          <a:solidFill>
            <a:schemeClr val="bg2"/>
          </a:solidFill>
        </a:ln>
      </dgm:spPr>
    </dgm:pt>
    <dgm:pt modelId="{72554440-F6E0-409C-BEB8-1658A7D0C84D}" type="pres">
      <dgm:prSet presAssocID="{554B6B70-78BF-4B46-9BF4-E86FFF69B0AD}" presName="text3" presStyleLbl="revTx" presStyleIdx="2" presStyleCnt="3">
        <dgm:presLayoutVars>
          <dgm:bulletEnabled val="1"/>
        </dgm:presLayoutVars>
      </dgm:prSet>
      <dgm:spPr/>
    </dgm:pt>
    <dgm:pt modelId="{3565DF0B-FF98-431E-94BA-52C1748A7EE8}" type="pres">
      <dgm:prSet presAssocID="{554B6B70-78BF-4B46-9BF4-E86FFF69B0AD}" presName="line3" presStyleLbl="callout" presStyleIdx="4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  <dgm:pt modelId="{FA4F0EDC-FF8B-47C2-911B-5D735A0E2535}" type="pres">
      <dgm:prSet presAssocID="{554B6B70-78BF-4B46-9BF4-E86FFF69B0AD}" presName="d3" presStyleLbl="callout" presStyleIdx="5" presStyleCnt="6"/>
      <dgm:spPr>
        <a:effectLst>
          <a:outerShdw blurRad="25400" dist="25400" algn="l" rotWithShape="0">
            <a:prstClr val="black">
              <a:alpha val="40000"/>
            </a:prstClr>
          </a:outerShdw>
        </a:effectLst>
      </dgm:spPr>
    </dgm:pt>
  </dgm:ptLst>
  <dgm:cxnLst>
    <dgm:cxn modelId="{B96DAC0F-CB73-411F-92AD-052AAD8AD0E5}" type="presOf" srcId="{978A06C0-4888-4ADC-BB0C-9E7361168730}" destId="{F83FC547-7C98-4BA1-A525-A388021023AD}" srcOrd="0" destOrd="0" presId="urn:microsoft.com/office/officeart/2005/8/layout/target1"/>
    <dgm:cxn modelId="{66DB6C31-96F0-4334-AD0F-CE70084A8431}" type="presOf" srcId="{566E96CA-8735-4E63-8D54-7B02E452E33D}" destId="{3D7AB509-6BA0-4C30-9B59-90C18990B40E}" srcOrd="0" destOrd="0" presId="urn:microsoft.com/office/officeart/2005/8/layout/target1"/>
    <dgm:cxn modelId="{3D3B5D40-1BD1-4060-B6B2-2DD98431D479}" type="presOf" srcId="{062EC279-DBB5-4FB2-A50F-143FC9F6C740}" destId="{D1036620-22CD-4210-B9CB-CC9557B12E47}" srcOrd="0" destOrd="0" presId="urn:microsoft.com/office/officeart/2005/8/layout/target1"/>
    <dgm:cxn modelId="{6526A243-8A27-4C04-8B49-6B697ABA410A}" srcId="{978A06C0-4888-4ADC-BB0C-9E7361168730}" destId="{566E96CA-8735-4E63-8D54-7B02E452E33D}" srcOrd="0" destOrd="0" parTransId="{A01A9E41-DF95-4BCB-BF9F-376913A77E2E}" sibTransId="{76AB8D80-F69A-434E-81B9-73FEF72CC578}"/>
    <dgm:cxn modelId="{02A9E34A-0234-47EA-82F6-490648A5BBDB}" srcId="{978A06C0-4888-4ADC-BB0C-9E7361168730}" destId="{062EC279-DBB5-4FB2-A50F-143FC9F6C740}" srcOrd="1" destOrd="0" parTransId="{96F5537F-9F33-4E8D-A843-B0BB93AD5F51}" sibTransId="{607C11F1-8A58-4B97-9478-8E41AD02BD07}"/>
    <dgm:cxn modelId="{36B31DB1-1FA1-45E4-8AE5-BA441E41E11D}" srcId="{978A06C0-4888-4ADC-BB0C-9E7361168730}" destId="{554B6B70-78BF-4B46-9BF4-E86FFF69B0AD}" srcOrd="2" destOrd="0" parTransId="{E505A992-23B5-4A06-BB51-E11F804383FC}" sibTransId="{6F81C20C-D97B-4A8B-987A-9EED43F613EE}"/>
    <dgm:cxn modelId="{CCA53FD9-E033-4104-AC52-AB1B2811ADA5}" type="presOf" srcId="{554B6B70-78BF-4B46-9BF4-E86FFF69B0AD}" destId="{72554440-F6E0-409C-BEB8-1658A7D0C84D}" srcOrd="0" destOrd="0" presId="urn:microsoft.com/office/officeart/2005/8/layout/target1"/>
    <dgm:cxn modelId="{7AB30518-AEDF-4BB4-90A3-7D27D529C4C3}" type="presParOf" srcId="{F83FC547-7C98-4BA1-A525-A388021023AD}" destId="{5B2A6C11-B8FD-420B-BE47-355E2F8B3DFC}" srcOrd="0" destOrd="0" presId="urn:microsoft.com/office/officeart/2005/8/layout/target1"/>
    <dgm:cxn modelId="{F9A34EC6-2636-4E42-BD58-F7DE83BA8FC8}" type="presParOf" srcId="{F83FC547-7C98-4BA1-A525-A388021023AD}" destId="{3D7AB509-6BA0-4C30-9B59-90C18990B40E}" srcOrd="1" destOrd="0" presId="urn:microsoft.com/office/officeart/2005/8/layout/target1"/>
    <dgm:cxn modelId="{A8960AC4-775E-4D5E-ADEA-9A462D9D0210}" type="presParOf" srcId="{F83FC547-7C98-4BA1-A525-A388021023AD}" destId="{DC840353-2282-4112-92DE-A3E5E740D83E}" srcOrd="2" destOrd="0" presId="urn:microsoft.com/office/officeart/2005/8/layout/target1"/>
    <dgm:cxn modelId="{21D543BF-BB3E-4D21-AA4B-E17DF7FAA8ED}" type="presParOf" srcId="{F83FC547-7C98-4BA1-A525-A388021023AD}" destId="{8C034039-2DFB-4963-879A-D2FCDCB1BD05}" srcOrd="3" destOrd="0" presId="urn:microsoft.com/office/officeart/2005/8/layout/target1"/>
    <dgm:cxn modelId="{221C3BD8-8155-40E2-AB95-14D4A5537EA6}" type="presParOf" srcId="{F83FC547-7C98-4BA1-A525-A388021023AD}" destId="{1F39E39C-0280-4F42-94ED-A35C53334115}" srcOrd="4" destOrd="0" presId="urn:microsoft.com/office/officeart/2005/8/layout/target1"/>
    <dgm:cxn modelId="{A2CF1743-3444-4D9B-AFE3-A7CA7A7B4716}" type="presParOf" srcId="{F83FC547-7C98-4BA1-A525-A388021023AD}" destId="{D1036620-22CD-4210-B9CB-CC9557B12E47}" srcOrd="5" destOrd="0" presId="urn:microsoft.com/office/officeart/2005/8/layout/target1"/>
    <dgm:cxn modelId="{A7D562A6-A5F4-436E-94F9-33885AD5D8C9}" type="presParOf" srcId="{F83FC547-7C98-4BA1-A525-A388021023AD}" destId="{FD6221E4-5503-4B42-94DA-FE23DE0A12B5}" srcOrd="6" destOrd="0" presId="urn:microsoft.com/office/officeart/2005/8/layout/target1"/>
    <dgm:cxn modelId="{C8F72AE5-8E4D-46B3-8C24-644ABDC933B3}" type="presParOf" srcId="{F83FC547-7C98-4BA1-A525-A388021023AD}" destId="{FD53BD5F-3D10-4661-9F3E-B99C43FB6B3C}" srcOrd="7" destOrd="0" presId="urn:microsoft.com/office/officeart/2005/8/layout/target1"/>
    <dgm:cxn modelId="{649F1897-A3AC-42DC-ACF4-1D81A28FC6C5}" type="presParOf" srcId="{F83FC547-7C98-4BA1-A525-A388021023AD}" destId="{3F30D057-F4F1-4E8E-BA1C-1EA6ED36557C}" srcOrd="8" destOrd="0" presId="urn:microsoft.com/office/officeart/2005/8/layout/target1"/>
    <dgm:cxn modelId="{087D1B95-6858-466E-94AD-1B9C661710BB}" type="presParOf" srcId="{F83FC547-7C98-4BA1-A525-A388021023AD}" destId="{72554440-F6E0-409C-BEB8-1658A7D0C84D}" srcOrd="9" destOrd="0" presId="urn:microsoft.com/office/officeart/2005/8/layout/target1"/>
    <dgm:cxn modelId="{DE8E6C1C-9A74-4FA6-9EB5-1BB03280FD97}" type="presParOf" srcId="{F83FC547-7C98-4BA1-A525-A388021023AD}" destId="{3565DF0B-FF98-431E-94BA-52C1748A7EE8}" srcOrd="10" destOrd="0" presId="urn:microsoft.com/office/officeart/2005/8/layout/target1"/>
    <dgm:cxn modelId="{09849858-7AC5-47D4-9D48-29B7F5C09474}" type="presParOf" srcId="{F83FC547-7C98-4BA1-A525-A388021023AD}" destId="{FA4F0EDC-FF8B-47C2-911B-5D735A0E2535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0D057-F4F1-4E8E-BA1C-1EA6ED36557C}">
      <dsp:nvSpPr>
        <dsp:cNvPr id="0" name=""/>
        <dsp:cNvSpPr/>
      </dsp:nvSpPr>
      <dsp:spPr>
        <a:xfrm>
          <a:off x="0" y="1022932"/>
          <a:ext cx="2908473" cy="2908473"/>
        </a:xfrm>
        <a:prstGeom prst="ellipse">
          <a:avLst/>
        </a:prstGeom>
        <a:solidFill>
          <a:schemeClr val="accent2">
            <a:shade val="90000"/>
            <a:hueOff val="236639"/>
            <a:satOff val="8300"/>
            <a:lumOff val="19983"/>
            <a:alphaOff val="-50000"/>
          </a:schemeClr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9E39C-0280-4F42-94ED-A35C53334115}">
      <dsp:nvSpPr>
        <dsp:cNvPr id="0" name=""/>
        <dsp:cNvSpPr/>
      </dsp:nvSpPr>
      <dsp:spPr>
        <a:xfrm>
          <a:off x="581694" y="1604627"/>
          <a:ext cx="1745084" cy="1745084"/>
        </a:xfrm>
        <a:prstGeom prst="ellipse">
          <a:avLst/>
        </a:prstGeom>
        <a:solidFill>
          <a:schemeClr val="accent2">
            <a:shade val="90000"/>
            <a:hueOff val="118320"/>
            <a:satOff val="4150"/>
            <a:lumOff val="9991"/>
            <a:alphaOff val="-2500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A6C11-B8FD-420B-BE47-355E2F8B3DFC}">
      <dsp:nvSpPr>
        <dsp:cNvPr id="0" name=""/>
        <dsp:cNvSpPr/>
      </dsp:nvSpPr>
      <dsp:spPr>
        <a:xfrm>
          <a:off x="1146084" y="2172472"/>
          <a:ext cx="581694" cy="581694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bg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AB509-6BA0-4C30-9B59-90C18990B40E}">
      <dsp:nvSpPr>
        <dsp:cNvPr id="0" name=""/>
        <dsp:cNvSpPr/>
      </dsp:nvSpPr>
      <dsp:spPr>
        <a:xfrm>
          <a:off x="3393219" y="53441"/>
          <a:ext cx="1454236" cy="84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3429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n-lt"/>
              <a:cs typeface="Arial" pitchFamily="34" charset="0"/>
            </a:rPr>
            <a:t>Widget</a:t>
          </a:r>
        </a:p>
      </dsp:txBody>
      <dsp:txXfrm>
        <a:off x="3393219" y="53441"/>
        <a:ext cx="1454236" cy="848304"/>
      </dsp:txXfrm>
    </dsp:sp>
    <dsp:sp modelId="{DC840353-2282-4112-92DE-A3E5E740D83E}">
      <dsp:nvSpPr>
        <dsp:cNvPr id="0" name=""/>
        <dsp:cNvSpPr/>
      </dsp:nvSpPr>
      <dsp:spPr>
        <a:xfrm>
          <a:off x="3029660" y="477593"/>
          <a:ext cx="3635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34039-2DFB-4963-879A-D2FCDCB1BD05}">
      <dsp:nvSpPr>
        <dsp:cNvPr id="0" name=""/>
        <dsp:cNvSpPr/>
      </dsp:nvSpPr>
      <dsp:spPr>
        <a:xfrm rot="5400000">
          <a:off x="1241675" y="690639"/>
          <a:ext cx="1999090" cy="157396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36620-22CD-4210-B9CB-CC9557B12E47}">
      <dsp:nvSpPr>
        <dsp:cNvPr id="0" name=""/>
        <dsp:cNvSpPr/>
      </dsp:nvSpPr>
      <dsp:spPr>
        <a:xfrm>
          <a:off x="3393219" y="901746"/>
          <a:ext cx="1454236" cy="84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3429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+mn-lt"/>
              <a:cs typeface="Arial" pitchFamily="34" charset="0"/>
            </a:rPr>
            <a:t>Otro</a:t>
          </a:r>
          <a:r>
            <a:rPr lang="en-US" sz="2700" kern="1200" dirty="0">
              <a:latin typeface="+mn-lt"/>
              <a:cs typeface="Arial" pitchFamily="34" charset="0"/>
            </a:rPr>
            <a:t> widget</a:t>
          </a:r>
        </a:p>
      </dsp:txBody>
      <dsp:txXfrm>
        <a:off x="3393219" y="901746"/>
        <a:ext cx="1454236" cy="848304"/>
      </dsp:txXfrm>
    </dsp:sp>
    <dsp:sp modelId="{FD6221E4-5503-4B42-94DA-FE23DE0A12B5}">
      <dsp:nvSpPr>
        <dsp:cNvPr id="0" name=""/>
        <dsp:cNvSpPr/>
      </dsp:nvSpPr>
      <dsp:spPr>
        <a:xfrm>
          <a:off x="3029660" y="1325898"/>
          <a:ext cx="3635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3BD5F-3D10-4661-9F3E-B99C43FB6B3C}">
      <dsp:nvSpPr>
        <dsp:cNvPr id="0" name=""/>
        <dsp:cNvSpPr/>
      </dsp:nvSpPr>
      <dsp:spPr>
        <a:xfrm rot="5400000">
          <a:off x="1670772" y="1525710"/>
          <a:ext cx="1557778" cy="115708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54440-F6E0-409C-BEB8-1658A7D0C84D}">
      <dsp:nvSpPr>
        <dsp:cNvPr id="0" name=""/>
        <dsp:cNvSpPr/>
      </dsp:nvSpPr>
      <dsp:spPr>
        <a:xfrm>
          <a:off x="3393219" y="1750051"/>
          <a:ext cx="1454236" cy="84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34290" bIns="3429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latin typeface="+mn-lt"/>
              <a:cs typeface="Arial" pitchFamily="34" charset="0"/>
            </a:rPr>
            <a:t>Otro</a:t>
          </a:r>
          <a:r>
            <a:rPr lang="en-US" sz="2700" kern="1200" dirty="0">
              <a:latin typeface="+mn-lt"/>
              <a:cs typeface="Arial" pitchFamily="34" charset="0"/>
            </a:rPr>
            <a:t> widget</a:t>
          </a:r>
        </a:p>
      </dsp:txBody>
      <dsp:txXfrm>
        <a:off x="3393219" y="1750051"/>
        <a:ext cx="1454236" cy="848304"/>
      </dsp:txXfrm>
    </dsp:sp>
    <dsp:sp modelId="{3565DF0B-FF98-431E-94BA-52C1748A7EE8}">
      <dsp:nvSpPr>
        <dsp:cNvPr id="0" name=""/>
        <dsp:cNvSpPr/>
      </dsp:nvSpPr>
      <dsp:spPr>
        <a:xfrm>
          <a:off x="3029660" y="2174203"/>
          <a:ext cx="3635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4F0EDC-FF8B-47C2-911B-5D735A0E2535}">
      <dsp:nvSpPr>
        <dsp:cNvPr id="0" name=""/>
        <dsp:cNvSpPr/>
      </dsp:nvSpPr>
      <dsp:spPr>
        <a:xfrm rot="5400000">
          <a:off x="2100402" y="2360103"/>
          <a:ext cx="1112975" cy="740206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25400" dist="25400" algn="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491C41-FA13-4AE2-A1EB-DBEDC1E6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BB7BE-6FDD-4A1B-89EF-5CEA750F7D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840B-5F20-41A2-BC7E-A432BD6E87F0}" type="datetimeFigureOut">
              <a:rPr lang="en-US" smtClean="0"/>
              <a:t>10/19/2019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12DAD-8F63-48FE-BA14-6EC54042D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15EEF-F52A-4033-886F-6129CBF4AF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ED236-93D1-4074-ADBA-531A625F6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4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C238408C-6839-46EE-8131-EDA75C487F2E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87D77045-401A-4D5E-BFE3-54C21A8A66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312C91-A626-44BD-9D80-3624C0792878}"/>
              </a:ext>
            </a:extLst>
          </p:cNvPr>
          <p:cNvSpPr/>
          <p:nvPr userDrawn="1"/>
        </p:nvSpPr>
        <p:spPr>
          <a:xfrm>
            <a:off x="0" y="2372264"/>
            <a:ext cx="9144000" cy="2113472"/>
          </a:xfrm>
          <a:prstGeom prst="rect">
            <a:avLst/>
          </a:prstGeom>
          <a:solidFill>
            <a:schemeClr val="bg2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extLst/>
          </a:lstStyle>
          <a:p>
            <a:fld id="{743653DA-8BF4-4869-96FE-9BCF43372D46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" y="2819400"/>
            <a:ext cx="8229600" cy="691896"/>
          </a:xfrm>
        </p:spPr>
        <p:txBody>
          <a:bodyPr/>
          <a:lstStyle>
            <a:lvl1pPr marR="9144" algn="ctr">
              <a:defRPr sz="3800" cap="all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8821DBD-8C89-4419-93B6-FC276602F9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638551"/>
            <a:ext cx="8229600" cy="639762"/>
          </a:xfrm>
        </p:spPr>
        <p:txBody>
          <a:bodyPr anchor="ctr"/>
          <a:lstStyle>
            <a:lvl1pPr marL="73152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marL="0">
              <a:spcBef>
                <a:spcPts val="0"/>
              </a:spcBef>
            </a:pPr>
            <a:r>
              <a:rPr lang="en-US" dirty="0"/>
              <a:t>Your name, Your teacher’s name</a:t>
            </a:r>
          </a:p>
          <a:p>
            <a:pPr marL="0">
              <a:spcBef>
                <a:spcPts val="0"/>
              </a:spcBef>
            </a:pPr>
            <a:r>
              <a:rPr lang="en-US" dirty="0"/>
              <a:t>Your school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>
            <a:lvl1pPr algn="ctr">
              <a:defRPr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>
            <a:lvl1pPr algn="ctr">
              <a:defRPr>
                <a:latin typeface="+mn-lt"/>
              </a:defRPr>
            </a:lvl1pPr>
            <a:lvl2pPr algn="ctr">
              <a:defRPr>
                <a:latin typeface="+mn-lt"/>
              </a:defRPr>
            </a:lvl2pPr>
            <a:lvl3pPr algn="ctr">
              <a:defRPr>
                <a:latin typeface="+mn-lt"/>
              </a:defRPr>
            </a:lvl3pPr>
            <a:lvl4pPr algn="ctr">
              <a:defRPr>
                <a:latin typeface="+mn-lt"/>
              </a:defRPr>
            </a:lvl4pPr>
            <a:lvl5pPr algn="ctr">
              <a:defRPr>
                <a:latin typeface="+mn-lt"/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  <a:effectLst/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3800" b="1" cap="all" dirty="0">
                <a:ln/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8D2517-69F4-4EEB-BA9B-124035414E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71600"/>
            <a:ext cx="4038600" cy="45259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716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3B5F1E3E-4B2F-4895-B65E-28B2E64F39F6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7D2D04-D600-459B-9F6A-C192EF58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44" y="684306"/>
            <a:ext cx="8229600" cy="5348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5435-8225-4333-BFFA-0096413F0D76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03F32D9-F201-4186-8FF1-887330D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B1C106-1615-4E06-A823-0509AD3E5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43307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676400"/>
            <a:ext cx="5486400" cy="4330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FigureOut">
              <a:rPr lang="en-US" smtClean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AFC381-8884-4AE0-8F31-E6B5C86A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4306"/>
            <a:ext cx="8229600" cy="5348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EE1EBC-E51B-4190-8159-3AE4D1D4E97F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baseline="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5800" y="684306"/>
            <a:ext cx="7772400" cy="534894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5800" y="1582777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100">
                <a:solidFill>
                  <a:schemeClr val="tx2"/>
                </a:solidFill>
              </a:defRPr>
            </a:lvl1pPr>
            <a:extLst/>
          </a:lstStyle>
          <a:p>
            <a:fld id="{8D3816DF-213E-421B-92D3-C068DBB023D6}" type="datetimeFigureOut">
              <a:rPr lang="en-US" smtClean="0">
                <a:solidFill>
                  <a:schemeClr val="tx2"/>
                </a:solidFill>
              </a:rPr>
              <a:pPr/>
              <a:t>10/19/2019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l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315360-7115-4341-8A2E-EB70634BF6AE}"/>
              </a:ext>
            </a:extLst>
          </p:cNvPr>
          <p:cNvCxnSpPr/>
          <p:nvPr userDrawn="1"/>
        </p:nvCxnSpPr>
        <p:spPr>
          <a:xfrm>
            <a:off x="4076700" y="1371600"/>
            <a:ext cx="9906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rtl="0" eaLnBrk="1" latinLnBrk="0" hangingPunct="1">
        <a:spcBef>
          <a:spcPct val="0"/>
        </a:spcBef>
        <a:buNone/>
        <a:defRPr sz="3200" kern="1200" cap="all" spc="-150" baseline="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Arial" pitchFamily="34" charset="0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propio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instagram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4735A-F5BB-4C4D-93E0-8DCF8CEA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tIns="0"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dirty="0"/>
              <a:t>Gonzalo Aldana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F258-1419-46D4-83CB-860AF290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5C11-9288-40DD-8185-985187135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s-ES" sz="2400" dirty="0"/>
          </a:p>
          <a:p>
            <a:pPr algn="l">
              <a:lnSpc>
                <a:spcPct val="150000"/>
              </a:lnSpc>
            </a:pPr>
            <a:r>
              <a:rPr lang="es-ES" sz="2400" dirty="0"/>
              <a:t>Cloud </a:t>
            </a:r>
            <a:r>
              <a:rPr lang="es-ES" sz="2400" dirty="0" err="1"/>
              <a:t>Firestore</a:t>
            </a:r>
            <a:r>
              <a:rPr lang="es-ES" sz="2400" dirty="0"/>
              <a:t>: Almacena y sincroniza los datos de tu app a escala global</a:t>
            </a:r>
          </a:p>
          <a:p>
            <a:pPr algn="l">
              <a:lnSpc>
                <a:spcPct val="150000"/>
              </a:lnSpc>
            </a:pPr>
            <a:r>
              <a:rPr lang="es-ES" sz="2400" dirty="0"/>
              <a:t>ML Kit BETA: Aprendizaje automático para desarrolladores de apps para dispositivos móviles</a:t>
            </a:r>
          </a:p>
          <a:p>
            <a:pPr algn="l">
              <a:lnSpc>
                <a:spcPct val="150000"/>
              </a:lnSpc>
            </a:pPr>
            <a:r>
              <a:rPr lang="es-ES" sz="2400" dirty="0"/>
              <a:t>Cloud </a:t>
            </a:r>
            <a:r>
              <a:rPr lang="es-ES" sz="2400" dirty="0" err="1"/>
              <a:t>Functions</a:t>
            </a:r>
            <a:r>
              <a:rPr lang="es-ES" sz="2400" dirty="0"/>
              <a:t>: Ejecuta código de back-</a:t>
            </a:r>
            <a:r>
              <a:rPr lang="es-ES" sz="2400" dirty="0" err="1"/>
              <a:t>end</a:t>
            </a:r>
            <a:r>
              <a:rPr lang="es-ES" sz="2400" dirty="0"/>
              <a:t> para dispositivos móviles sin administrar servidores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0147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2BB9-92B8-4AB3-A6DC-73CD3F9C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B756-CC73-4A43-BEE3-6D4A3063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lnSpc>
                <a:spcPct val="150000"/>
              </a:lnSpc>
            </a:pPr>
            <a:endParaRPr lang="es-ES" sz="2400" dirty="0"/>
          </a:p>
          <a:p>
            <a:pPr algn="l">
              <a:lnSpc>
                <a:spcPct val="150000"/>
              </a:lnSpc>
            </a:pPr>
            <a:r>
              <a:rPr lang="es-ES" sz="2400" dirty="0" err="1"/>
              <a:t>Authentication</a:t>
            </a:r>
            <a:r>
              <a:rPr lang="es-ES" sz="2400" dirty="0"/>
              <a:t>: Autentica usuarios de forma simple y segura</a:t>
            </a:r>
          </a:p>
          <a:p>
            <a:pPr algn="l">
              <a:lnSpc>
                <a:spcPct val="150000"/>
              </a:lnSpc>
            </a:pPr>
            <a:r>
              <a:rPr lang="es-ES" sz="2400" dirty="0"/>
              <a:t>Hosting: Entrega recursos de aplicaciones web con velocidad y seguridad</a:t>
            </a:r>
          </a:p>
          <a:p>
            <a:pPr algn="l">
              <a:lnSpc>
                <a:spcPct val="150000"/>
              </a:lnSpc>
            </a:pPr>
            <a:r>
              <a:rPr lang="es-ES" sz="2400" dirty="0"/>
              <a:t>Cloud Storage: Almacena y envía archivos a la escala de Google</a:t>
            </a:r>
          </a:p>
          <a:p>
            <a:pPr algn="l">
              <a:lnSpc>
                <a:spcPct val="150000"/>
              </a:lnSpc>
            </a:pPr>
            <a:r>
              <a:rPr lang="es-ES" sz="2400" dirty="0" err="1"/>
              <a:t>Realtime</a:t>
            </a:r>
            <a:r>
              <a:rPr lang="es-ES" sz="2400" dirty="0"/>
              <a:t> </a:t>
            </a:r>
            <a:r>
              <a:rPr lang="es-ES" sz="2400" dirty="0" err="1"/>
              <a:t>Database</a:t>
            </a:r>
            <a:r>
              <a:rPr lang="es-ES" sz="2400" dirty="0"/>
              <a:t>: Almacena y sincroniza datos de app en milisegundos</a:t>
            </a:r>
          </a:p>
          <a:p>
            <a:pPr>
              <a:lnSpc>
                <a:spcPct val="150000"/>
              </a:lnSpc>
            </a:pP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862142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CE9D6-39B3-4551-BA61-BBB874D04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344" y="1844824"/>
            <a:ext cx="4038600" cy="405273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MX" sz="2400" dirty="0"/>
              <a:t>¿Qué pasa si una empresa tira sus desechos tóxicos en un río?</a:t>
            </a:r>
          </a:p>
        </p:txBody>
      </p:sp>
      <p:pic>
        <p:nvPicPr>
          <p:cNvPr id="6" name="Content Placeholder 5" descr="A picture containing text, newspaper, book&#10;&#10;Description automatically generated">
            <a:extLst>
              <a:ext uri="{FF2B5EF4-FFF2-40B4-BE49-F238E27FC236}">
                <a16:creationId xmlns:a16="http://schemas.microsoft.com/office/drawing/2014/main" id="{1A55834A-B2BC-4E4D-8507-CA7C72642B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8" y="2442369"/>
            <a:ext cx="3810000" cy="2857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C89436-A645-4233-B730-2302720F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Información como una corriente de agua</a:t>
            </a:r>
          </a:p>
        </p:txBody>
      </p:sp>
    </p:spTree>
    <p:extLst>
      <p:ext uri="{BB962C8B-B14F-4D97-AF65-F5344CB8AC3E}">
        <p14:creationId xmlns:p14="http://schemas.microsoft.com/office/powerpoint/2010/main" val="229949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3B85-DF21-4B16-A322-1013B8EE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 contamina toda el agua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6EE39-FE08-48F7-879F-9D407ACD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0" y="1600200"/>
            <a:ext cx="6009200" cy="4572000"/>
          </a:xfrm>
        </p:spPr>
      </p:pic>
    </p:spTree>
    <p:extLst>
      <p:ext uri="{BB962C8B-B14F-4D97-AF65-F5344CB8AC3E}">
        <p14:creationId xmlns:p14="http://schemas.microsoft.com/office/powerpoint/2010/main" val="200253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DE1B-DC9D-411E-92D8-D4E5317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Realtime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5E43-9CC2-4924-B4A7-5D35AF04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 err="1"/>
              <a:t>Firebase</a:t>
            </a:r>
            <a:r>
              <a:rPr lang="es-ES" sz="2400" dirty="0"/>
              <a:t> proporciona una base de datos en tiempo real, back-</a:t>
            </a:r>
            <a:r>
              <a:rPr lang="es-ES" sz="2400" dirty="0" err="1"/>
              <a:t>end</a:t>
            </a:r>
            <a:r>
              <a:rPr lang="es-ES" sz="2400" dirty="0"/>
              <a:t> y organizada en forma de árbol JSON. El servicio proporciona a los desarrolladores de aplicaciones una API que permite que la información de las aplicaciones sea sincronizada y almacenada en la nube de </a:t>
            </a:r>
            <a:r>
              <a:rPr lang="es-ES" sz="2400" dirty="0" err="1"/>
              <a:t>Firebase</a:t>
            </a:r>
            <a:r>
              <a:rPr lang="es-ES" sz="2400" dirty="0"/>
              <a:t>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62357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DE1B-DC9D-411E-92D8-D4E5317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Realtime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5E43-9CC2-4924-B4A7-5D35AF04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/>
              <a:t>La sincronización en tiempo real de esta base de datos permite que los usuarios accedan a la información de sus datos desde cualquier dispositivo en tiempo real, compartiendo una instancia de </a:t>
            </a:r>
            <a:r>
              <a:rPr lang="es-ES" sz="2400" dirty="0" err="1"/>
              <a:t>Realtime</a:t>
            </a:r>
            <a:r>
              <a:rPr lang="es-ES" sz="2400" dirty="0"/>
              <a:t> </a:t>
            </a:r>
            <a:r>
              <a:rPr lang="es-ES" sz="2400" dirty="0" err="1"/>
              <a:t>Database</a:t>
            </a:r>
            <a:r>
              <a:rPr lang="es-ES" sz="2400" dirty="0"/>
              <a:t>, y cada vez que un usuario realice una modificación en esta, se almacena dicha información en la nube y se notifica simultáneamente al resto de dispositivos.</a:t>
            </a:r>
          </a:p>
          <a:p>
            <a:pPr algn="just">
              <a:lnSpc>
                <a:spcPct val="150000"/>
              </a:lnSpc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9528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DE1B-DC9D-411E-92D8-D4E53177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Realtime</a:t>
            </a:r>
            <a:r>
              <a:rPr lang="es-MX" dirty="0"/>
              <a:t> </a:t>
            </a:r>
            <a:r>
              <a:rPr lang="es-MX" dirty="0" err="1"/>
              <a:t>database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5E43-9CC2-4924-B4A7-5D35AF04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 algn="just">
              <a:lnSpc>
                <a:spcPct val="150000"/>
              </a:lnSpc>
              <a:buNone/>
            </a:pPr>
            <a:endParaRPr lang="es-ES" sz="2400" dirty="0"/>
          </a:p>
          <a:p>
            <a:pPr algn="just">
              <a:lnSpc>
                <a:spcPct val="150000"/>
              </a:lnSpc>
            </a:pPr>
            <a:r>
              <a:rPr lang="es-ES" sz="2400" dirty="0"/>
              <a:t>Una funcionalidad interesante de esta base de datos, es que si un usuario realiza cambios y pierde a la vez su conexión a Internet, el SDK de la plataforma usa una caché local en el dispositivo donde guarda estos cambios; y una vez que vuelva a tener conexión, automáticamente se sincronizan los datos locales.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962739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EC24-F87C-45F4-9913-1F356D9A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¡¡¡Comencemos!!!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7FAD5F-3779-46E3-8F54-087060448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31" y="2276872"/>
            <a:ext cx="783333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9A85-F9D4-42E8-92F7-19E52592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registrar nuestra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4DF212-D0FA-464B-9634-3BAD26DB2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844823"/>
            <a:ext cx="7772400" cy="367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6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8092-5CC6-4917-9C78-CAD4937D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base de datos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A77487-6C48-4FA1-B441-65CB1887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96" b="4459"/>
          <a:stretch/>
        </p:blipFill>
        <p:spPr>
          <a:xfrm>
            <a:off x="685800" y="2132857"/>
            <a:ext cx="77724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4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51F2-6EC7-4878-A69D-439CB73D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Gonzaloaldana.com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80FA2-2EE6-48AF-A943-28EE95F8C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3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2397-9849-4C44-B48F-78081A4A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tiendita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5A882F-E79B-4E58-B2B5-AD7E37CA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4458"/>
          <a:stretch/>
        </p:blipFill>
        <p:spPr>
          <a:xfrm>
            <a:off x="685800" y="1988841"/>
            <a:ext cx="7772400" cy="388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80026-38CA-47F6-B539-D7558A782509}"/>
              </a:ext>
            </a:extLst>
          </p:cNvPr>
          <p:cNvSpPr txBox="1"/>
          <p:nvPr/>
        </p:nvSpPr>
        <p:spPr>
          <a:xfrm>
            <a:off x="899592" y="6165304"/>
            <a:ext cx="7558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PUB.DEV</a:t>
            </a:r>
          </a:p>
        </p:txBody>
      </p:sp>
    </p:spTree>
    <p:extLst>
      <p:ext uri="{BB962C8B-B14F-4D97-AF65-F5344CB8AC3E}">
        <p14:creationId xmlns:p14="http://schemas.microsoft.com/office/powerpoint/2010/main" val="102788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721605-6D04-4CF2-9EA9-C9A2BFFDA7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Son paquetes que le agregan funcionalidad a nuestro proyecto.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Se ponen en “</a:t>
            </a:r>
            <a:r>
              <a:rPr lang="es-MX" sz="2400" dirty="0" err="1"/>
              <a:t>pubspec.yaml</a:t>
            </a:r>
            <a:r>
              <a:rPr lang="es-MX" sz="2400" dirty="0"/>
              <a:t>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BBB94-E038-4514-86C6-648273C882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6096" y="1371600"/>
            <a:ext cx="2954160" cy="45259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07FD10-74DA-4077-A0E5-BE99A0E7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Descargar dependencias</a:t>
            </a:r>
          </a:p>
        </p:txBody>
      </p:sp>
    </p:spTree>
    <p:extLst>
      <p:ext uri="{BB962C8B-B14F-4D97-AF65-F5344CB8AC3E}">
        <p14:creationId xmlns:p14="http://schemas.microsoft.com/office/powerpoint/2010/main" val="279550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3AC-0EDF-423A-8CDF-C02ACE5B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Huevitos kínder sorpresa</a:t>
            </a:r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F75D2018-9430-491A-88AD-42D5CFA75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002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3146220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0FDA9-B0E7-4530-A821-1A9D33EAE8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Es nuestro contenedor principal, sirve para alojar todos los widgets, manejar las diferentes pantallas, los temas…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No es visible.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96382-7F8C-4CA3-86BF-56B71705C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8" y="1772816"/>
            <a:ext cx="3738959" cy="19750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A0247C-B950-489D-8FA9-E55694BA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>
                <a:effectLst/>
              </a:rPr>
              <a:t>MaterialApp</a:t>
            </a:r>
            <a:endParaRPr lang="es-MX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849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1B284E-D489-4061-B6C3-EA54169073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Nos permite dibujar en la pantalla el resto de widgets, es la base de nuestra interfaz gráfica.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Lo que crearemos: 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Barra Superior, Botón Flotante y el contenido.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0CB1D-9190-4251-BC7A-F3C035DD66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00" y="1371600"/>
            <a:ext cx="2542675" cy="452596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99EE15-739E-482C-9F6D-5A006430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scaffold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328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D763CD-CC83-440C-90A4-27B8D44F66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Es el manejador de la corriente de datos, revisará en nuestra BD toda la información que tengamos… ¡En tiempo real!</a:t>
            </a:r>
          </a:p>
          <a:p>
            <a:pPr>
              <a:lnSpc>
                <a:spcPct val="150000"/>
              </a:lnSpc>
            </a:pPr>
            <a:endParaRPr lang="es-MX" sz="2400" dirty="0"/>
          </a:p>
          <a:p>
            <a:pPr>
              <a:lnSpc>
                <a:spcPct val="150000"/>
              </a:lnSpc>
            </a:pPr>
            <a:r>
              <a:rPr lang="es-MX" sz="2400" dirty="0"/>
              <a:t>Utilizaremos el </a:t>
            </a:r>
            <a:r>
              <a:rPr lang="es-MX" sz="2400" dirty="0" err="1"/>
              <a:t>stream</a:t>
            </a:r>
            <a:r>
              <a:rPr lang="es-MX" sz="2400" dirty="0"/>
              <a:t> y el </a:t>
            </a:r>
            <a:r>
              <a:rPr lang="es-MX" sz="2400" dirty="0" err="1"/>
              <a:t>builder</a:t>
            </a:r>
            <a:r>
              <a:rPr lang="es-MX" sz="24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6AC5C-7C74-4258-B69E-7A94C7677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094" y="2890281"/>
            <a:ext cx="3568306" cy="10774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65DF74-14F4-4D7B-B109-17301102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>
                <a:effectLst/>
              </a:rPr>
              <a:t>StreamBuilder</a:t>
            </a:r>
            <a:br>
              <a:rPr lang="es-MX" dirty="0">
                <a:effectLst/>
              </a:rPr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4961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F5DF-878B-41AE-B92E-EE54998C9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Creando tarjetas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594688-6559-403E-B9FD-426348B6B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44" y="1600200"/>
            <a:ext cx="5162512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019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3197-7511-4B10-8F6C-5B7C24CE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 tus propias fotos</a:t>
            </a:r>
          </a:p>
        </p:txBody>
      </p:sp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BD788AC4-ED14-4145-922D-82F6E95EA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99" y="1600200"/>
            <a:ext cx="2570602" cy="4572000"/>
          </a:xfrm>
        </p:spPr>
      </p:pic>
    </p:spTree>
    <p:extLst>
      <p:ext uri="{BB962C8B-B14F-4D97-AF65-F5344CB8AC3E}">
        <p14:creationId xmlns:p14="http://schemas.microsoft.com/office/powerpoint/2010/main" val="3543308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ADD0-F873-4539-8E84-D5A9730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Modifica tu código</a:t>
            </a:r>
          </a:p>
        </p:txBody>
      </p:sp>
      <p:pic>
        <p:nvPicPr>
          <p:cNvPr id="5" name="Content Placeholder 4" descr="A close up of a toy&#10;&#10;Description automatically generated">
            <a:extLst>
              <a:ext uri="{FF2B5EF4-FFF2-40B4-BE49-F238E27FC236}">
                <a16:creationId xmlns:a16="http://schemas.microsoft.com/office/drawing/2014/main" id="{CD60511A-0D24-44FE-92BA-CBCCCD2A8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9378"/>
            <a:ext cx="7772400" cy="4373644"/>
          </a:xfrm>
        </p:spPr>
      </p:pic>
    </p:spTree>
    <p:extLst>
      <p:ext uri="{BB962C8B-B14F-4D97-AF65-F5344CB8AC3E}">
        <p14:creationId xmlns:p14="http://schemas.microsoft.com/office/powerpoint/2010/main" val="371185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0538EAE-197B-4C8E-9101-F0EC3B71B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2471" y="2434876"/>
            <a:ext cx="801631" cy="80163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5E05C3-05F5-4E29-AAA3-71F93274D6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2471" y="3621493"/>
            <a:ext cx="787201" cy="787201"/>
          </a:xfrm>
        </p:spPr>
      </p:pic>
      <p:pic>
        <p:nvPicPr>
          <p:cNvPr id="10" name="Picture 9" descr="A close up of graphics&#10;&#10;Description automatically generated">
            <a:extLst>
              <a:ext uri="{FF2B5EF4-FFF2-40B4-BE49-F238E27FC236}">
                <a16:creationId xmlns:a16="http://schemas.microsoft.com/office/drawing/2014/main" id="{AA74CCA4-F4DC-4ED9-8DDA-7B5077079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29" y="4777656"/>
            <a:ext cx="801631" cy="7872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48467A-5BC3-481D-B0CC-9F7E6C9B8693}"/>
              </a:ext>
            </a:extLst>
          </p:cNvPr>
          <p:cNvSpPr txBox="1"/>
          <p:nvPr/>
        </p:nvSpPr>
        <p:spPr>
          <a:xfrm>
            <a:off x="2339752" y="2564904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gonzalaldana97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353DD-6E01-4BB4-83E7-CC0759FB4A49}"/>
              </a:ext>
            </a:extLst>
          </p:cNvPr>
          <p:cNvSpPr txBox="1"/>
          <p:nvPr/>
        </p:nvSpPr>
        <p:spPr>
          <a:xfrm>
            <a:off x="2323120" y="3621493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Gonzalo Aldana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7CDBF-752E-4871-A670-F571D47DAC89}"/>
              </a:ext>
            </a:extLst>
          </p:cNvPr>
          <p:cNvSpPr txBox="1"/>
          <p:nvPr/>
        </p:nvSpPr>
        <p:spPr>
          <a:xfrm>
            <a:off x="2342390" y="4848090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</a:rPr>
              <a:t>gonzalaldana.com</a:t>
            </a:r>
          </a:p>
        </p:txBody>
      </p:sp>
    </p:spTree>
    <p:extLst>
      <p:ext uri="{BB962C8B-B14F-4D97-AF65-F5344CB8AC3E}">
        <p14:creationId xmlns:p14="http://schemas.microsoft.com/office/powerpoint/2010/main" val="93672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flutter?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/>
              <a:t>Es el SDK (Software Development Kit) de Google para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móviles</a:t>
            </a:r>
            <a:r>
              <a:rPr lang="en-US" dirty="0"/>
              <a:t> tanto para Android </a:t>
            </a:r>
            <a:r>
              <a:rPr lang="en-US" dirty="0" err="1"/>
              <a:t>como</a:t>
            </a:r>
            <a:r>
              <a:rPr lang="en-US" dirty="0"/>
              <a:t> para iPhone.</a:t>
            </a:r>
          </a:p>
          <a:p>
            <a:pPr marL="6858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BFCF5-7D50-46CB-A1A0-5AB91AD2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36" y="2829136"/>
            <a:ext cx="6838528" cy="3419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76400"/>
            <a:ext cx="2514600" cy="1464568"/>
          </a:xfrm>
        </p:spPr>
        <p:txBody>
          <a:bodyPr>
            <a:normAutofit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utilizan</a:t>
            </a:r>
            <a:r>
              <a:rPr lang="en-US" sz="2000" dirty="0"/>
              <a:t> “Widgets”, que es </a:t>
            </a:r>
            <a:r>
              <a:rPr lang="en-US" sz="2000" dirty="0" err="1"/>
              <a:t>como</a:t>
            </a:r>
            <a:r>
              <a:rPr lang="en-US" sz="2000" dirty="0"/>
              <a:t> se debe </a:t>
            </a:r>
            <a:r>
              <a:rPr lang="en-US" sz="2000" dirty="0" err="1"/>
              <a:t>ver</a:t>
            </a:r>
            <a:r>
              <a:rPr lang="en-US" sz="2000" dirty="0"/>
              <a:t> un </a:t>
            </a:r>
            <a:r>
              <a:rPr lang="en-US" sz="2000" dirty="0" err="1"/>
              <a:t>componente</a:t>
            </a:r>
            <a:r>
              <a:rPr lang="en-US" sz="2000" dirty="0"/>
              <a:t> con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funcionalidad</a:t>
            </a:r>
            <a:r>
              <a:rPr lang="en-US" sz="2000" dirty="0"/>
              <a:t>.</a:t>
            </a:r>
          </a:p>
        </p:txBody>
      </p:sp>
      <p:graphicFrame>
        <p:nvGraphicFramePr>
          <p:cNvPr id="9" name="Content Placeholder 8" descr="solar sistem explanation graphic chart">
            <a:extLst>
              <a:ext uri="{FF2B5EF4-FFF2-40B4-BE49-F238E27FC236}">
                <a16:creationId xmlns:a16="http://schemas.microsoft.com/office/drawing/2014/main" id="{9956D24D-77D1-4979-A408-11B66467E0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6952784"/>
              </p:ext>
            </p:extLst>
          </p:nvPr>
        </p:nvGraphicFramePr>
        <p:xfrm>
          <a:off x="4067944" y="1676400"/>
          <a:ext cx="4847456" cy="3984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12648"/>
            <a:ext cx="7848600" cy="534894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programa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421F0-C717-4A37-A98A-BAE6D24650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76" y="3422780"/>
            <a:ext cx="2444824" cy="2852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938C-E413-4B61-AB6C-81BE239C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características tiene Instagram?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83301-F95C-4E92-8818-1C21F7F7B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87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6563-C64D-4DDC-B1ED-AF2487AC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48" y="548680"/>
            <a:ext cx="8136904" cy="609600"/>
          </a:xfrm>
        </p:spPr>
        <p:txBody>
          <a:bodyPr/>
          <a:lstStyle/>
          <a:p>
            <a:r>
              <a:rPr lang="es-MX" dirty="0"/>
              <a:t>características de Instagram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9F97E820-76BB-4324-8507-7215F264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19751"/>
            <a:ext cx="7772400" cy="373289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FD7D9DF-9636-4214-AE79-02D0FD14E8DE}"/>
              </a:ext>
            </a:extLst>
          </p:cNvPr>
          <p:cNvSpPr txBox="1">
            <a:spLocks/>
          </p:cNvSpPr>
          <p:nvPr/>
        </p:nvSpPr>
        <p:spPr>
          <a:xfrm>
            <a:off x="467544" y="6004520"/>
            <a:ext cx="8136904" cy="6096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sz="3200" b="0" kern="1200" cap="all" spc="-15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  <a:extLst/>
          </a:lstStyle>
          <a:p>
            <a:r>
              <a:rPr lang="es-MX" dirty="0" err="1"/>
              <a:t>feed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494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E5832C-0FF9-4E67-80F5-C03B55FF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ES" b="1" dirty="0"/>
              <a:t>Es una plataforma de desarrollo de aplicaciones móviles de Google que se integra perfectamente con los servicios de Google Cloud </a:t>
            </a:r>
            <a:r>
              <a:rPr lang="es-ES" b="1" dirty="0" err="1"/>
              <a:t>Platform</a:t>
            </a:r>
            <a:r>
              <a:rPr lang="es-ES" b="1" dirty="0"/>
              <a:t>.</a:t>
            </a:r>
          </a:p>
          <a:p>
            <a:endParaRPr lang="es-MX" dirty="0"/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F10A4EBA-EA9D-4584-80EC-0DB5B3F39F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38" y="2624931"/>
            <a:ext cx="4038600" cy="2019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96B710-C815-46CC-98FE-4C5BC36C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Firebase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33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E300-E5F7-406D-A18D-8777BCA3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</a:t>
            </a:r>
            <a:r>
              <a:rPr lang="es-MX" dirty="0" err="1"/>
              <a:t>firebase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7C60-8B8B-46AC-A449-6E878D2E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s-ES" dirty="0"/>
              <a:t>Sincronizar fácilmente los datos de sus proyectos sin tener que administrar conexiones o escribir lógica de sincronización compleja.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Usa un conjunto de herramientas multiplataforma: se integra fácilmente para plataformas web como en aplicaciones móviles.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Usa la infraestructura de Google y escala automáticamente para cualquier tipo de aplicación, desde las más pequeñas hasta las más potentes.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Crea proyectos sin necesidad de un servidor: Las herramientas se incluyen en los SDK para los dispositivos móviles y web, por lo que no es necesario la creación de un servidor para 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8318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ECC-643E-4B02-B36E-55942A89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Servicios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3DD22E-0872-4092-8ECD-9A70B1FA4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424" y="1556792"/>
            <a:ext cx="8311151" cy="44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28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ingPowerPoint2007">
  <a:themeElements>
    <a:clrScheme name="Custom 57">
      <a:dk1>
        <a:srgbClr val="262140"/>
      </a:dk1>
      <a:lt1>
        <a:srgbClr val="FFFFFF"/>
      </a:lt1>
      <a:dk2>
        <a:srgbClr val="3A3363"/>
      </a:dk2>
      <a:lt2>
        <a:srgbClr val="FFFFFF"/>
      </a:lt2>
      <a:accent1>
        <a:srgbClr val="F3D569"/>
      </a:accent1>
      <a:accent2>
        <a:srgbClr val="7DC6F3"/>
      </a:accent2>
      <a:accent3>
        <a:srgbClr val="F3D569"/>
      </a:accent3>
      <a:accent4>
        <a:srgbClr val="2F4B83"/>
      </a:accent4>
      <a:accent5>
        <a:srgbClr val="13C4D7"/>
      </a:accent5>
      <a:accent6>
        <a:srgbClr val="07AD85"/>
      </a:accent6>
      <a:hlink>
        <a:srgbClr val="ECBE18"/>
      </a:hlink>
      <a:folHlink>
        <a:srgbClr val="ECBE18"/>
      </a:folHlink>
    </a:clrScheme>
    <a:fontScheme name="Custom 33">
      <a:majorFont>
        <a:latin typeface="Microsoft Sans Serif"/>
        <a:ea typeface=""/>
        <a:cs typeface=""/>
      </a:majorFont>
      <a:minorFont>
        <a:latin typeface="Calibri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90551_School project solar system_RVA_v4.potx" id="{6936E391-12B9-401A-9B2C-D330D23EA4C5}" vid="{386534FD-8942-416F-B7BF-315BBC098E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B2BAE-C6CF-4188-9933-F1A818150D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F8C5F-3299-40B6-8D2E-B3BC119A91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BCF6E7E-493F-47E1-8622-B87CB797AA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project solar system</Template>
  <TotalTime>0</TotalTime>
  <Words>624</Words>
  <Application>Microsoft Office PowerPoint</Application>
  <PresentationFormat>On-screen Show (4:3)</PresentationFormat>
  <Paragraphs>68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Microsoft Sans Serif</vt:lpstr>
      <vt:lpstr>Wingdings</vt:lpstr>
      <vt:lpstr>Wingdings 2</vt:lpstr>
      <vt:lpstr>Wingdings 3</vt:lpstr>
      <vt:lpstr>IntroducingPowerPoint2007</vt:lpstr>
      <vt:lpstr>Crea tu propio instagram</vt:lpstr>
      <vt:lpstr>Gonzaloaldana.com</vt:lpstr>
      <vt:lpstr>¿Qué es flutter?</vt:lpstr>
      <vt:lpstr>¿Cómo se programa?</vt:lpstr>
      <vt:lpstr>¿Qué características tiene Instagram?</vt:lpstr>
      <vt:lpstr>características de Instagram</vt:lpstr>
      <vt:lpstr>Firebase</vt:lpstr>
      <vt:lpstr>Ventajas de firebase</vt:lpstr>
      <vt:lpstr>Servicios</vt:lpstr>
      <vt:lpstr>Servicios</vt:lpstr>
      <vt:lpstr>servicios</vt:lpstr>
      <vt:lpstr>Información como una corriente de agua</vt:lpstr>
      <vt:lpstr>Se contamina toda el agua</vt:lpstr>
      <vt:lpstr>Realtime database</vt:lpstr>
      <vt:lpstr>Realtime database</vt:lpstr>
      <vt:lpstr>Realtime database</vt:lpstr>
      <vt:lpstr>¡¡¡Comencemos!!!</vt:lpstr>
      <vt:lpstr>registrar nuestra app</vt:lpstr>
      <vt:lpstr>Crear base de datos</vt:lpstr>
      <vt:lpstr>La tiendita</vt:lpstr>
      <vt:lpstr>Descargar dependencias</vt:lpstr>
      <vt:lpstr>Huevitos kínder sorpresa</vt:lpstr>
      <vt:lpstr>MaterialApp</vt:lpstr>
      <vt:lpstr>scaffold</vt:lpstr>
      <vt:lpstr>StreamBuilder </vt:lpstr>
      <vt:lpstr>Creando tarjetas</vt:lpstr>
      <vt:lpstr>Agrega tus propias fotos</vt:lpstr>
      <vt:lpstr>Modifica tu código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2019-10-17T13:11:03Z</dcterms:created>
  <dcterms:modified xsi:type="dcterms:W3CDTF">2019-10-19T13:04:58Z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